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4" r:id="rId5"/>
    <p:sldId id="275" r:id="rId6"/>
    <p:sldId id="259" r:id="rId7"/>
    <p:sldId id="261" r:id="rId8"/>
    <p:sldId id="266" r:id="rId9"/>
    <p:sldId id="276" r:id="rId10"/>
    <p:sldId id="272" r:id="rId11"/>
    <p:sldId id="265" r:id="rId12"/>
    <p:sldId id="271" r:id="rId13"/>
    <p:sldId id="273" r:id="rId14"/>
    <p:sldId id="27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485" autoAdjust="0"/>
  </p:normalViewPr>
  <p:slideViewPr>
    <p:cSldViewPr snapToGrid="0" snapToObjects="1">
      <p:cViewPr>
        <p:scale>
          <a:sx n="85" d="100"/>
          <a:sy n="85" d="100"/>
        </p:scale>
        <p:origin x="-137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92526-4096-C447-A646-205EBFED3D10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F4AEF-163B-0449-8B12-EB86451B3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05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Kim, </a:t>
            </a:r>
            <a:r>
              <a:rPr lang="en-US" dirty="0" err="1" smtClean="0"/>
              <a:t>Hyojoong</a:t>
            </a:r>
            <a:r>
              <a:rPr lang="en-US" dirty="0" smtClean="0"/>
              <a:t>, </a:t>
            </a:r>
            <a:r>
              <a:rPr lang="en-US" dirty="0" err="1" smtClean="0"/>
              <a:t>Seunghwan</a:t>
            </a:r>
            <a:r>
              <a:rPr lang="en-US" dirty="0" smtClean="0"/>
              <a:t> Lee, and </a:t>
            </a:r>
            <a:r>
              <a:rPr lang="en-US" dirty="0" err="1" smtClean="0"/>
              <a:t>Yikweon</a:t>
            </a:r>
            <a:r>
              <a:rPr lang="en-US" dirty="0" smtClean="0"/>
              <a:t> Jang. "</a:t>
            </a:r>
            <a:r>
              <a:rPr lang="en-US" dirty="0" err="1" smtClean="0"/>
              <a:t>Macroevolutionary</a:t>
            </a:r>
            <a:r>
              <a:rPr lang="en-US" dirty="0" smtClean="0"/>
              <a:t> patterns in the </a:t>
            </a:r>
            <a:r>
              <a:rPr lang="en-US" dirty="0" err="1" smtClean="0"/>
              <a:t>Aphidini</a:t>
            </a:r>
            <a:r>
              <a:rPr lang="en-US" dirty="0" smtClean="0"/>
              <a:t> aphids (</a:t>
            </a:r>
            <a:r>
              <a:rPr lang="en-US" dirty="0" err="1" smtClean="0"/>
              <a:t>Hemiptera</a:t>
            </a:r>
            <a:r>
              <a:rPr lang="en-US" dirty="0" smtClean="0"/>
              <a:t>: </a:t>
            </a:r>
            <a:r>
              <a:rPr lang="en-US" dirty="0" err="1" smtClean="0"/>
              <a:t>Aphididae</a:t>
            </a:r>
            <a:r>
              <a:rPr lang="en-US" dirty="0" smtClean="0"/>
              <a:t>): diversification, host association, and biogeographic origins." </a:t>
            </a:r>
            <a:r>
              <a:rPr lang="en-US" dirty="0" err="1" smtClean="0"/>
              <a:t>PLoS</a:t>
            </a:r>
            <a:r>
              <a:rPr lang="en-US" dirty="0" smtClean="0"/>
              <a:t> One 6.9 (2011): e24749.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F4AEF-163B-0449-8B12-EB86451B34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55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independent contrasts method of </a:t>
            </a:r>
            <a:r>
              <a:rPr lang="en-US" dirty="0" err="1" smtClean="0"/>
              <a:t>Felsenstein</a:t>
            </a:r>
            <a:r>
              <a:rPr lang="en-US" dirty="0" smtClean="0"/>
              <a:t> (1985) for estimating the evolutionary correlation between characters.</a:t>
            </a:r>
          </a:p>
          <a:p>
            <a:endParaRPr lang="en-US" dirty="0" smtClean="0"/>
          </a:p>
          <a:p>
            <a:r>
              <a:rPr lang="en-US" dirty="0" smtClean="0"/>
              <a:t>Approach allows you to see variation in a character across a phylogeny</a:t>
            </a:r>
          </a:p>
          <a:p>
            <a:r>
              <a:rPr lang="en-US" dirty="0" smtClean="0"/>
              <a:t>Trait model testing is part of the ASR analysis</a:t>
            </a:r>
          </a:p>
          <a:p>
            <a:r>
              <a:rPr lang="en-US" dirty="0" smtClean="0"/>
              <a:t>Emphasize that </a:t>
            </a:r>
            <a:r>
              <a:rPr lang="en-US" dirty="0" err="1" smtClean="0"/>
              <a:t>theyre</a:t>
            </a:r>
            <a:r>
              <a:rPr lang="en-US" dirty="0" smtClean="0"/>
              <a:t> doing both ASR and model testing to see which is a better fit to the data- </a:t>
            </a:r>
            <a:r>
              <a:rPr lang="en-US" dirty="0" err="1" smtClean="0"/>
              <a:t>brownian</a:t>
            </a:r>
            <a:r>
              <a:rPr lang="en-US" dirty="0" smtClean="0"/>
              <a:t> vs. OU vs. others</a:t>
            </a:r>
          </a:p>
          <a:p>
            <a:r>
              <a:rPr lang="en-US" dirty="0" smtClean="0"/>
              <a:t>Emphasize the utility of ASR allows you to infer the history of a character, how its varied across the branches of a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F4AEF-163B-0449-8B12-EB86451B34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2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Oakley, T. H., and C. W. Cunningham. 2000. Independent contrasts succeed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ancestor reconstruction fails in a known bacteriophage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phylogeny. Evolution 54:397-405.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Maddison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W. P. 1995. Calculating the probability distributions of ancestral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states reconstructed by parsimony on phylogenetic trees. Syst.</a:t>
            </a:r>
          </a:p>
          <a:p>
            <a:r>
              <a:rPr lang="mr-I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Biol. 44:474-^181.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Martins, E. P. 1999. Estimation of ancestral states of continuous characters: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computer simulation study. Syst. Biol. 48:642-640.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Slater GJ, Harmon LJ, Alfaro ME. Integrating fossils with molecular phylogenies improves inference of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evolution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Evolution. 2012; 66(12):3931–44.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Salisbury, B. A., and J. H. Kim. 2001. Ancestral state estimation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taxon sampling density. Syst. Biol. 50:557-564.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Beaulieu, J.M., and B.C. O’Meara. (2016). Detecting hidden diversification shifts in models of trait-dependent</a:t>
            </a:r>
          </a:p>
          <a:p>
            <a:r>
              <a:rPr lang="en-US" dirty="0" smtClean="0"/>
              <a:t>speciation and extinction. Syst. Biol. 65:583-601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Rabosky</a:t>
            </a:r>
            <a:r>
              <a:rPr lang="en-US" dirty="0" smtClean="0"/>
              <a:t>, D. L., &amp; Goldberg, E. E. (2017). </a:t>
            </a:r>
            <a:r>
              <a:rPr lang="en-US" dirty="0" err="1" smtClean="0"/>
              <a:t>FiSSE</a:t>
            </a:r>
            <a:r>
              <a:rPr lang="en-US" dirty="0" smtClean="0"/>
              <a:t>: A simple nonparametric test for the effects of a binary character on lineage diversification rates. Evolution, 71(6), 1432-1442.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F4AEF-163B-0449-8B12-EB86451B34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62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Drummond, A. J., &amp; </a:t>
            </a:r>
            <a:r>
              <a:rPr lang="en-US" dirty="0" err="1" smtClean="0"/>
              <a:t>Rambaut</a:t>
            </a:r>
            <a:r>
              <a:rPr lang="en-US" dirty="0" smtClean="0"/>
              <a:t>, A. (2007). BEAST: Bayesian evolutionary analysis by sampling trees. BMC evolutionary biology, 7(1), 214.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Höhna</a:t>
            </a:r>
            <a:r>
              <a:rPr lang="en-US" dirty="0" smtClean="0"/>
              <a:t>, Sebastian, Michael J. Landis, Tracy A. Heath, </a:t>
            </a:r>
            <a:r>
              <a:rPr lang="en-US" dirty="0" err="1" smtClean="0"/>
              <a:t>Bastien</a:t>
            </a:r>
            <a:r>
              <a:rPr lang="en-US" dirty="0" smtClean="0"/>
              <a:t> </a:t>
            </a:r>
            <a:r>
              <a:rPr lang="en-US" dirty="0" err="1" smtClean="0"/>
              <a:t>Boussau</a:t>
            </a:r>
            <a:r>
              <a:rPr lang="en-US" dirty="0" smtClean="0"/>
              <a:t>, Nicolas </a:t>
            </a:r>
            <a:r>
              <a:rPr lang="en-US" dirty="0" err="1" smtClean="0"/>
              <a:t>Lartillot</a:t>
            </a:r>
            <a:r>
              <a:rPr lang="en-US" dirty="0" smtClean="0"/>
              <a:t>, Brian R. Moore, John P. </a:t>
            </a:r>
            <a:r>
              <a:rPr lang="en-US" dirty="0" err="1" smtClean="0"/>
              <a:t>Huelsenbeck</a:t>
            </a:r>
            <a:r>
              <a:rPr lang="en-US" dirty="0" smtClean="0"/>
              <a:t>, and Fredrik </a:t>
            </a:r>
            <a:r>
              <a:rPr lang="en-US" dirty="0" err="1" smtClean="0"/>
              <a:t>Ronquist</a:t>
            </a:r>
            <a:r>
              <a:rPr lang="en-US" dirty="0" smtClean="0"/>
              <a:t>. "</a:t>
            </a:r>
            <a:r>
              <a:rPr lang="en-US" dirty="0" err="1" smtClean="0"/>
              <a:t>RevBayes</a:t>
            </a:r>
            <a:r>
              <a:rPr lang="en-US" dirty="0" smtClean="0"/>
              <a:t>: Bayesian phylogenetic inference using graphical models and an interactive model-specification language." Systematic biology 65, no. 4 (2016): 726-736.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F4AEF-163B-0449-8B12-EB86451B34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54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F4AEF-163B-0449-8B12-EB86451B34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84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Overall</a:t>
            </a:r>
            <a:r>
              <a:rPr lang="en-US" baseline="0" dirty="0" smtClean="0"/>
              <a:t> the goal of this talk is to provide an overview of the uses of ASR and the types of evolutionary </a:t>
            </a:r>
            <a:r>
              <a:rPr lang="en-US" baseline="0" dirty="0" err="1" smtClean="0"/>
              <a:t>questins</a:t>
            </a:r>
            <a:r>
              <a:rPr lang="en-US" baseline="0" dirty="0" smtClean="0"/>
              <a:t> we can ask, the different types of approaches and models and how they work, which hopefully will lead into a discussion into some of the methodological considerations when implementing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F4AEF-163B-0449-8B12-EB86451B34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8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Hauser, F. E., </a:t>
            </a:r>
            <a:r>
              <a:rPr lang="en-US" dirty="0" err="1" smtClean="0"/>
              <a:t>Ilves</a:t>
            </a:r>
            <a:r>
              <a:rPr lang="en-US" dirty="0" smtClean="0"/>
              <a:t>, K. L., Schott, R. K., Castiglione, G. M., </a:t>
            </a:r>
            <a:r>
              <a:rPr lang="en-US" dirty="0" err="1" smtClean="0"/>
              <a:t>López-Fernández</a:t>
            </a:r>
            <a:r>
              <a:rPr lang="en-US" dirty="0" smtClean="0"/>
              <a:t>, H., &amp; Chang, B. S. (2017). Accelerated evolution and functional divergence of the dim light visual pigment accompanies cichlid colonization of Central America. Molecular biology and evolution, 34(10), 2650-2664.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F4AEF-163B-0449-8B12-EB86451B34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95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Gamble, T., </a:t>
            </a:r>
            <a:r>
              <a:rPr lang="en-US" dirty="0" err="1" smtClean="0"/>
              <a:t>Greenbaum</a:t>
            </a:r>
            <a:r>
              <a:rPr lang="en-US" dirty="0" smtClean="0"/>
              <a:t>, E., </a:t>
            </a:r>
            <a:r>
              <a:rPr lang="en-US" dirty="0" err="1" smtClean="0"/>
              <a:t>Jackman</a:t>
            </a:r>
            <a:r>
              <a:rPr lang="en-US" dirty="0" smtClean="0"/>
              <a:t>, T. R., Russell, A. P., &amp; Bauer, A. M. (2012). Repeated origin and loss of adhesive </a:t>
            </a:r>
            <a:r>
              <a:rPr lang="en-US" dirty="0" err="1" smtClean="0"/>
              <a:t>toepads</a:t>
            </a:r>
            <a:r>
              <a:rPr lang="en-US" dirty="0" smtClean="0"/>
              <a:t> in geckos. </a:t>
            </a:r>
            <a:r>
              <a:rPr lang="en-US" dirty="0" err="1" smtClean="0"/>
              <a:t>PLoS</a:t>
            </a:r>
            <a:r>
              <a:rPr lang="en-US" dirty="0" smtClean="0"/>
              <a:t> One, 7(6), e39429.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F4AEF-163B-0449-8B12-EB86451B34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7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McCullough, J. M., Moyle, R. G., Smith, B. T., &amp; Andersen, M. J. (2019). A </a:t>
            </a:r>
            <a:r>
              <a:rPr lang="en-US" dirty="0" err="1" smtClean="0"/>
              <a:t>Laurasian</a:t>
            </a:r>
            <a:r>
              <a:rPr lang="en-US" dirty="0" smtClean="0"/>
              <a:t> origin for a </a:t>
            </a:r>
            <a:r>
              <a:rPr lang="en-US" dirty="0" err="1" smtClean="0"/>
              <a:t>pantropical</a:t>
            </a:r>
            <a:r>
              <a:rPr lang="en-US" dirty="0" smtClean="0"/>
              <a:t> bird radiation is supported by genomic and fossil data (Aves: </a:t>
            </a:r>
            <a:r>
              <a:rPr lang="en-US" dirty="0" err="1" smtClean="0"/>
              <a:t>Coraciiformes</a:t>
            </a:r>
            <a:r>
              <a:rPr lang="en-US" dirty="0" smtClean="0"/>
              <a:t>). Proceedings of the Royal Society B, 286(1910), 20190122.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F4AEF-163B-0449-8B12-EB86451B34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82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in the form of a phylogeny or nucleotide sequences</a:t>
            </a:r>
          </a:p>
          <a:p>
            <a:r>
              <a:rPr lang="en-US" baseline="0" dirty="0" smtClean="0"/>
              <a:t>Both bi and ml will assume what the tree and model parameters of</a:t>
            </a:r>
          </a:p>
          <a:p>
            <a:r>
              <a:rPr lang="en-US" baseline="0" dirty="0" smtClean="0"/>
              <a:t>Empirical application of ASR should involves model testing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F4AEF-163B-0449-8B12-EB86451B34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20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Heres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bayes</a:t>
            </a:r>
            <a:r>
              <a:rPr lang="en-US" baseline="0" dirty="0" smtClean="0"/>
              <a:t> </a:t>
            </a:r>
            <a:r>
              <a:rPr lang="en-US" b="1" dirty="0" smtClean="0"/>
              <a:t>theorem showing parameter variables that</a:t>
            </a:r>
            <a:r>
              <a:rPr lang="en-US" b="1" baseline="0" dirty="0" smtClean="0"/>
              <a:t> are incorporated into both ML and BI analyses</a:t>
            </a:r>
            <a:endParaRPr lang="en-US" b="1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F4AEF-163B-0449-8B12-EB86451B34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4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selection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Lucida Grande"/>
                <a:cs typeface="Lucida Grande"/>
              </a:rPr>
              <a:t>(α) is zero in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Lucida Grande"/>
                <a:cs typeface="Lucida Grande"/>
              </a:rPr>
              <a:t>brownian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Lucida Grande"/>
                <a:cs typeface="Lucida Grande"/>
              </a:rPr>
              <a:t> motion model</a:t>
            </a:r>
            <a:endParaRPr lang="en-US" sz="120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Stronger selection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Lucida Grande"/>
                <a:cs typeface="Lucida Grande"/>
              </a:rPr>
              <a:t>(α) 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Lucida Grande"/>
                <a:cs typeface="Lucida Grande"/>
              </a:rPr>
              <a:t>in right causes it to reach optimal value more quickly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Lucida Grande"/>
                <a:cs typeface="Lucida Grande"/>
              </a:rPr>
              <a:t>Drift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Lucida Grande"/>
                <a:cs typeface="Lucida Grande"/>
              </a:rPr>
              <a:t> is </a:t>
            </a:r>
            <a:r>
              <a:rPr lang="en-US" sz="1200" i="0" kern="1200" baseline="0" dirty="0" err="1" smtClean="0">
                <a:solidFill>
                  <a:schemeClr val="tx1"/>
                </a:solidFill>
                <a:latin typeface="+mn-lt"/>
                <a:ea typeface="Lucida Grande"/>
                <a:cs typeface="Lucida Grande"/>
              </a:rPr>
              <a:t>zerio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Lucida Grande"/>
                <a:cs typeface="Lucida Grande"/>
              </a:rPr>
              <a:t> in right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baseline="0" dirty="0" smtClean="0">
              <a:solidFill>
                <a:schemeClr val="tx1"/>
              </a:solidFill>
              <a:latin typeface="+mn-lt"/>
              <a:ea typeface="Lucida Grande"/>
              <a:cs typeface="Lucida Grande"/>
            </a:endParaRPr>
          </a:p>
          <a:p>
            <a:r>
              <a:rPr lang="en-US" dirty="0" smtClean="0"/>
              <a:t>Evolutionary model of character state changes is a “random walk” process.</a:t>
            </a:r>
          </a:p>
          <a:p>
            <a:r>
              <a:rPr lang="en-US" dirty="0" smtClean="0"/>
              <a:t> Continuous-time Markov chains model this “random walk” process to estimate the rate of evolution for traits. Assumes:</a:t>
            </a:r>
          </a:p>
          <a:p>
            <a:pPr lvl="1"/>
            <a:r>
              <a:rPr lang="en-US" dirty="0" smtClean="0"/>
              <a:t>Probability of changes along branches are independent of prior changes</a:t>
            </a:r>
          </a:p>
          <a:p>
            <a:pPr lvl="1"/>
            <a:r>
              <a:rPr lang="en-US" dirty="0" smtClean="0"/>
              <a:t>Transitions along each branch are independent of changes elsewhere in the tree</a:t>
            </a:r>
          </a:p>
          <a:p>
            <a:pPr lvl="1">
              <a:buFontTx/>
              <a:buChar char="-"/>
            </a:pPr>
            <a:r>
              <a:rPr lang="en-US" dirty="0" smtClean="0"/>
              <a:t>Transitions are instantaneous </a:t>
            </a:r>
            <a:r>
              <a:rPr lang="mr-IN" dirty="0" smtClean="0"/>
              <a:t>–</a:t>
            </a:r>
            <a:r>
              <a:rPr lang="en-US" dirty="0" smtClean="0"/>
              <a:t> assumes that “transitional periods” are short</a:t>
            </a:r>
          </a:p>
          <a:p>
            <a:pPr lvl="1">
              <a:buFontTx/>
              <a:buChar char="-"/>
            </a:pPr>
            <a:r>
              <a:rPr lang="en-US" dirty="0" smtClean="0"/>
              <a:t>Can be violated when character state transitions are dependent on preorder</a:t>
            </a:r>
            <a:r>
              <a:rPr lang="en-US" baseline="0" dirty="0" smtClean="0"/>
              <a:t> arrangement</a:t>
            </a:r>
          </a:p>
          <a:p>
            <a:pPr lvl="1">
              <a:buFontTx/>
              <a:buChar char="-"/>
            </a:pPr>
            <a:endParaRPr lang="en-US" dirty="0" smtClean="0"/>
          </a:p>
          <a:p>
            <a:pPr marL="0" lv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Multi-state</a:t>
            </a:r>
            <a:r>
              <a:rPr lang="en-US" baseline="0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-, can only be in one state at a time, no polymorphism</a:t>
            </a:r>
          </a:p>
          <a:p>
            <a:pPr marL="457200" lvl="1" indent="0"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vs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Biogeographic area- north vs. south </a:t>
            </a:r>
            <a:r>
              <a:rPr lang="en-US" dirty="0" err="1" smtClean="0">
                <a:solidFill>
                  <a:srgbClr val="FF0000"/>
                </a:solidFill>
              </a:rPr>
              <a:t>america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africa</a:t>
            </a:r>
            <a:r>
              <a:rPr lang="en-US" dirty="0" smtClean="0">
                <a:solidFill>
                  <a:srgbClr val="FF0000"/>
                </a:solidFill>
              </a:rPr>
              <a:t> vs. </a:t>
            </a:r>
            <a:r>
              <a:rPr lang="en-US" dirty="0" err="1" smtClean="0">
                <a:solidFill>
                  <a:srgbClr val="FF0000"/>
                </a:solidFill>
              </a:rPr>
              <a:t>asia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Transitions are not instantaneous, can be In</a:t>
            </a:r>
            <a:r>
              <a:rPr lang="en-US" baseline="0" dirty="0" smtClean="0">
                <a:solidFill>
                  <a:srgbClr val="FF0000"/>
                </a:solidFill>
              </a:rPr>
              <a:t> multiple states at a time</a:t>
            </a:r>
            <a:endParaRPr lang="en-US" dirty="0" smtClean="0">
              <a:solidFill>
                <a:srgbClr val="FF0000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baseline="0" dirty="0" smtClean="0">
              <a:solidFill>
                <a:schemeClr val="tx1"/>
              </a:solidFill>
              <a:latin typeface="+mn-lt"/>
              <a:ea typeface="Lucida Grande"/>
              <a:cs typeface="Lucida Grande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kern="1200" baseline="0" dirty="0" smtClean="0">
              <a:solidFill>
                <a:schemeClr val="tx1"/>
              </a:solidFill>
              <a:latin typeface="+mn-lt"/>
              <a:ea typeface="Lucida Grande"/>
              <a:cs typeface="Lucida Grande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Butler, M. A., &amp; King, A. A. (2004). Phylogenetic comparative analysis: a modeling approach for adaptive evolution. The American Naturalist, 164(6), 683-695.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F4AEF-163B-0449-8B12-EB86451B34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0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MC and BM- </a:t>
            </a:r>
            <a:r>
              <a:rPr lang="en-US" dirty="0" err="1" smtClean="0"/>
              <a:t>markov</a:t>
            </a:r>
            <a:r>
              <a:rPr lang="en-US" dirty="0" smtClean="0"/>
              <a:t> chain and </a:t>
            </a:r>
            <a:r>
              <a:rPr lang="en-US" dirty="0" err="1" smtClean="0"/>
              <a:t>brownian</a:t>
            </a:r>
            <a:r>
              <a:rPr lang="en-US" dirty="0" smtClean="0"/>
              <a:t> motion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F4AEF-163B-0449-8B12-EB86451B34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70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CE8B-00CD-7645-9F3E-65B17144346B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B005-1896-C74A-AD57-84B9D67CB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40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CE8B-00CD-7645-9F3E-65B17144346B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B005-1896-C74A-AD57-84B9D67CB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87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CE8B-00CD-7645-9F3E-65B17144346B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B005-1896-C74A-AD57-84B9D67CB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95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CE8B-00CD-7645-9F3E-65B17144346B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B005-1896-C74A-AD57-84B9D67CB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1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CE8B-00CD-7645-9F3E-65B17144346B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B005-1896-C74A-AD57-84B9D67CB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53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CE8B-00CD-7645-9F3E-65B17144346B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B005-1896-C74A-AD57-84B9D67CB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77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CE8B-00CD-7645-9F3E-65B17144346B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B005-1896-C74A-AD57-84B9D67CB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33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CE8B-00CD-7645-9F3E-65B17144346B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B005-1896-C74A-AD57-84B9D67CB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5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CE8B-00CD-7645-9F3E-65B17144346B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B005-1896-C74A-AD57-84B9D67CB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7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CE8B-00CD-7645-9F3E-65B17144346B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B005-1896-C74A-AD57-84B9D67CB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3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CE8B-00CD-7645-9F3E-65B17144346B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FB005-1896-C74A-AD57-84B9D67CB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6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DCE8B-00CD-7645-9F3E-65B17144346B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FB005-1896-C74A-AD57-84B9D67CB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emf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63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Ancestral State Reconstruction of discrete and continuous traits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6700" y="5566894"/>
            <a:ext cx="6400800" cy="1114425"/>
          </a:xfrm>
        </p:spPr>
        <p:txBody>
          <a:bodyPr>
            <a:normAutofit/>
          </a:bodyPr>
          <a:lstStyle/>
          <a:p>
            <a:r>
              <a:rPr lang="en-US" dirty="0" smtClean="0"/>
              <a:t>Jackie Childers</a:t>
            </a:r>
          </a:p>
          <a:p>
            <a:r>
              <a:rPr lang="en-US" sz="2000" dirty="0" smtClean="0"/>
              <a:t>November 7,2019</a:t>
            </a:r>
            <a:endParaRPr lang="en-US" sz="2000" dirty="0"/>
          </a:p>
        </p:txBody>
      </p:sp>
      <p:pic>
        <p:nvPicPr>
          <p:cNvPr id="6" name="Picture 5" descr="Ancestral-state-reconstruction-for-host-alternation-The-ancestral-states-are-classified_W6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696" y="1474724"/>
            <a:ext cx="2967903" cy="38211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99275" y="6546848"/>
            <a:ext cx="20764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Figure from Kim et al. 2011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03109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s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590" y="1627961"/>
            <a:ext cx="4094432" cy="49305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523" y="62659"/>
            <a:ext cx="1411064" cy="1704641"/>
          </a:xfrm>
          <a:prstGeom prst="rect">
            <a:avLst/>
          </a:prstGeom>
        </p:spPr>
      </p:pic>
      <p:pic>
        <p:nvPicPr>
          <p:cNvPr id="7" name="Picture 6" descr="OLSENETAL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6" y="94761"/>
            <a:ext cx="5698565" cy="8830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17977" y="6558548"/>
            <a:ext cx="13163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 smtClean="0"/>
              <a:t>Ollsen</a:t>
            </a:r>
            <a:r>
              <a:rPr lang="en-US" sz="1000" dirty="0" smtClean="0"/>
              <a:t> 2015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98956" y="1064557"/>
            <a:ext cx="4881043" cy="5632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Observation</a:t>
            </a:r>
            <a:r>
              <a:rPr lang="en-US" dirty="0" smtClean="0"/>
              <a:t>: </a:t>
            </a:r>
            <a:r>
              <a:rPr lang="en-US" dirty="0" err="1" smtClean="0"/>
              <a:t>herbivory</a:t>
            </a:r>
            <a:r>
              <a:rPr lang="en-US" dirty="0" smtClean="0"/>
              <a:t> is rare among birds and usually associated with </a:t>
            </a:r>
            <a:r>
              <a:rPr lang="en-US" dirty="0" err="1" smtClean="0"/>
              <a:t>flightlessness</a:t>
            </a:r>
            <a:r>
              <a:rPr lang="en-US" dirty="0"/>
              <a:t> </a:t>
            </a:r>
            <a:r>
              <a:rPr lang="en-US" dirty="0" smtClean="0"/>
              <a:t>and larger body size. </a:t>
            </a:r>
            <a:r>
              <a:rPr lang="en-US" b="1" dirty="0" smtClean="0"/>
              <a:t>Question: </a:t>
            </a:r>
            <a:r>
              <a:rPr lang="en-US" dirty="0" smtClean="0"/>
              <a:t>How has </a:t>
            </a:r>
            <a:r>
              <a:rPr lang="en-US" dirty="0" err="1" smtClean="0"/>
              <a:t>herbivory</a:t>
            </a:r>
            <a:r>
              <a:rPr lang="en-US" dirty="0" smtClean="0"/>
              <a:t> evolved over time in </a:t>
            </a:r>
            <a:r>
              <a:rPr lang="en-US" dirty="0" err="1" smtClean="0"/>
              <a:t>Anseriformes</a:t>
            </a:r>
            <a:r>
              <a:rPr lang="en-US" dirty="0" smtClean="0"/>
              <a:t> and is it correlated with body size?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D</a:t>
            </a:r>
            <a:r>
              <a:rPr lang="en-US" dirty="0" smtClean="0"/>
              <a:t>iet treated as continuous characters for each species using </a:t>
            </a:r>
            <a:r>
              <a:rPr lang="en-US" b="1" dirty="0" err="1" smtClean="0"/>
              <a:t>Herbivory</a:t>
            </a:r>
            <a:r>
              <a:rPr lang="en-US" b="1" dirty="0" smtClean="0"/>
              <a:t> index</a:t>
            </a:r>
          </a:p>
          <a:p>
            <a:pPr lvl="1"/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Trait Model testing</a:t>
            </a:r>
          </a:p>
          <a:p>
            <a:pPr lvl="1"/>
            <a:r>
              <a:rPr lang="en-US" dirty="0" smtClean="0"/>
              <a:t>-Compare model fit between Brownian motion and OU models (AIC score)</a:t>
            </a:r>
          </a:p>
          <a:p>
            <a:pPr lvl="1"/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Phylogenetic correlation tests between </a:t>
            </a:r>
            <a:r>
              <a:rPr lang="en-US" b="1" dirty="0" smtClean="0"/>
              <a:t>mean body mass</a:t>
            </a:r>
            <a:r>
              <a:rPr lang="en-US" dirty="0" smtClean="0"/>
              <a:t> and HI </a:t>
            </a:r>
            <a:r>
              <a:rPr lang="mr-IN" dirty="0" smtClean="0"/>
              <a:t>–</a:t>
            </a:r>
            <a:r>
              <a:rPr lang="en-US" dirty="0" smtClean="0"/>
              <a:t> independent contrasts</a:t>
            </a:r>
          </a:p>
          <a:p>
            <a:pPr lvl="1"/>
            <a:endParaRPr lang="en-US" dirty="0"/>
          </a:p>
          <a:p>
            <a:r>
              <a:rPr lang="en-US" b="1" dirty="0" smtClean="0"/>
              <a:t>Results</a:t>
            </a:r>
          </a:p>
          <a:p>
            <a:r>
              <a:rPr lang="en-US" dirty="0"/>
              <a:t>	</a:t>
            </a:r>
            <a:r>
              <a:rPr lang="en-US" dirty="0" smtClean="0"/>
              <a:t>- Multiple transitions towards a 	predominantly herbivorous diet</a:t>
            </a:r>
          </a:p>
          <a:p>
            <a:r>
              <a:rPr lang="en-US" dirty="0"/>
              <a:t>	</a:t>
            </a:r>
            <a:r>
              <a:rPr lang="en-US" dirty="0" smtClean="0"/>
              <a:t>-Diet is not correlated with</a:t>
            </a:r>
            <a:r>
              <a:rPr lang="en-US" dirty="0"/>
              <a:t> </a:t>
            </a:r>
            <a:r>
              <a:rPr lang="en-US" dirty="0" smtClean="0"/>
              <a:t>body mass</a:t>
            </a:r>
          </a:p>
        </p:txBody>
      </p:sp>
    </p:spTree>
    <p:extLst>
      <p:ext uri="{BB962C8B-B14F-4D97-AF65-F5344CB8AC3E}">
        <p14:creationId xmlns:p14="http://schemas.microsoft.com/office/powerpoint/2010/main" val="3081054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smtClean="0"/>
              <a:t>Other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059" y="1600200"/>
            <a:ext cx="8582212" cy="5108388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sz="2000" b="1" dirty="0" smtClean="0"/>
              <a:t>ASR tends to be less reliable toward the root of the tree, even when phylogenetic relationships are resolved (Oakley and Cunningham, 2000)</a:t>
            </a:r>
          </a:p>
          <a:p>
            <a:pPr lvl="1">
              <a:buFontTx/>
              <a:buChar char="-"/>
            </a:pPr>
            <a:r>
              <a:rPr lang="en-US" sz="2000" dirty="0" smtClean="0"/>
              <a:t>Increased </a:t>
            </a:r>
            <a:r>
              <a:rPr lang="en-US" sz="2000" b="1" dirty="0" smtClean="0">
                <a:solidFill>
                  <a:srgbClr val="0000FF"/>
                </a:solidFill>
              </a:rPr>
              <a:t>taxon sampling </a:t>
            </a:r>
            <a:r>
              <a:rPr lang="en-US" sz="2000" dirty="0" smtClean="0"/>
              <a:t>can improve character state estimations (</a:t>
            </a:r>
            <a:r>
              <a:rPr lang="en-US" sz="2000" dirty="0" err="1" smtClean="0"/>
              <a:t>Maddison</a:t>
            </a:r>
            <a:r>
              <a:rPr lang="en-US" sz="2000" dirty="0" smtClean="0"/>
              <a:t>, 1995; Martins 1999; Salisbury and Kim 2001)</a:t>
            </a:r>
          </a:p>
          <a:p>
            <a:pPr lvl="1">
              <a:buFontTx/>
              <a:buChar char="-"/>
            </a:pPr>
            <a:r>
              <a:rPr lang="en-US" sz="2000" b="1" dirty="0" smtClean="0">
                <a:solidFill>
                  <a:srgbClr val="0000FF"/>
                </a:solidFill>
              </a:rPr>
              <a:t>Fossil calibrations </a:t>
            </a:r>
            <a:r>
              <a:rPr lang="en-US" sz="2000" dirty="0" smtClean="0"/>
              <a:t>have been found to greatly improve ancestral state reconstruction inferences (</a:t>
            </a:r>
            <a:r>
              <a:rPr lang="en-US" sz="2000" dirty="0" err="1" smtClean="0"/>
              <a:t>Finarelli</a:t>
            </a:r>
            <a:r>
              <a:rPr lang="en-US" sz="2000" dirty="0" smtClean="0"/>
              <a:t> and Flynn 2006; Slater et al. 2012)</a:t>
            </a:r>
          </a:p>
          <a:p>
            <a:pPr lvl="1">
              <a:buFontTx/>
              <a:buChar char="-"/>
            </a:pPr>
            <a:endParaRPr lang="en-US" sz="2000" dirty="0" smtClean="0"/>
          </a:p>
          <a:p>
            <a:pPr>
              <a:buFontTx/>
              <a:buChar char="-"/>
            </a:pPr>
            <a:r>
              <a:rPr lang="en-US" sz="2000" b="1" dirty="0" smtClean="0"/>
              <a:t>Confounding effect of diversification rate on ancestral state reconstruction analyses (</a:t>
            </a:r>
            <a:r>
              <a:rPr lang="en-US" sz="2000" b="1" dirty="0" err="1" smtClean="0"/>
              <a:t>Maddison</a:t>
            </a:r>
            <a:r>
              <a:rPr lang="en-US" sz="2000" b="1" dirty="0" smtClean="0"/>
              <a:t> 2006) </a:t>
            </a:r>
          </a:p>
          <a:p>
            <a:pPr lvl="1">
              <a:buFontTx/>
              <a:buChar char="-"/>
            </a:pPr>
            <a:r>
              <a:rPr lang="en-US" sz="2000" dirty="0" smtClean="0"/>
              <a:t>Most models assume that branch lengths are independent of character states</a:t>
            </a:r>
          </a:p>
          <a:p>
            <a:pPr lvl="1">
              <a:buFontTx/>
              <a:buChar char="-"/>
            </a:pPr>
            <a:r>
              <a:rPr lang="en-US" sz="2000" dirty="0" smtClean="0"/>
              <a:t>Newer character state dependent diversification models try to accommodate for this</a:t>
            </a:r>
            <a:r>
              <a:rPr lang="en-US" sz="2000" dirty="0"/>
              <a:t> </a:t>
            </a:r>
            <a:r>
              <a:rPr lang="en-US" sz="1600" dirty="0" smtClean="0"/>
              <a:t>(</a:t>
            </a:r>
            <a:r>
              <a:rPr lang="en-US" sz="1600" dirty="0" err="1" smtClean="0"/>
              <a:t>HiSSE</a:t>
            </a:r>
            <a:r>
              <a:rPr lang="en-US" sz="1600" dirty="0" smtClean="0"/>
              <a:t>: Beaulieu and O’Meara, 2016; </a:t>
            </a:r>
            <a:r>
              <a:rPr lang="en-US" sz="1600" dirty="0" err="1" smtClean="0"/>
              <a:t>FiSSE</a:t>
            </a:r>
            <a:r>
              <a:rPr lang="en-US" sz="1600" dirty="0" smtClean="0"/>
              <a:t>: </a:t>
            </a:r>
            <a:r>
              <a:rPr lang="en-US" sz="1600" dirty="0" err="1" smtClean="0"/>
              <a:t>Rabosky</a:t>
            </a:r>
            <a:r>
              <a:rPr lang="en-US" sz="1600" dirty="0" smtClean="0"/>
              <a:t> and Goldberg, 2017)</a:t>
            </a:r>
          </a:p>
        </p:txBody>
      </p:sp>
    </p:spTree>
    <p:extLst>
      <p:ext uri="{BB962C8B-B14F-4D97-AF65-F5344CB8AC3E}">
        <p14:creationId xmlns:p14="http://schemas.microsoft.com/office/powerpoint/2010/main" val="2840933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oyetal_2016_ancestralreconstruc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318" y="0"/>
            <a:ext cx="529936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625" y="6290707"/>
            <a:ext cx="1522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Joy et al. 2016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3646" y="1703294"/>
            <a:ext cx="1578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Don’t forget BEAST and </a:t>
            </a:r>
            <a:r>
              <a:rPr lang="en-US" dirty="0" err="1" smtClean="0"/>
              <a:t>RevBayes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2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dirty="0" smtClean="0"/>
              <a:t>Kim, </a:t>
            </a:r>
            <a:r>
              <a:rPr lang="en-US" sz="1200" dirty="0" err="1" smtClean="0"/>
              <a:t>Hyojoong</a:t>
            </a:r>
            <a:r>
              <a:rPr lang="en-US" sz="1200" dirty="0" smtClean="0"/>
              <a:t>, </a:t>
            </a:r>
            <a:r>
              <a:rPr lang="en-US" sz="1200" dirty="0" err="1" smtClean="0"/>
              <a:t>Seunghwan</a:t>
            </a:r>
            <a:r>
              <a:rPr lang="en-US" sz="1200" dirty="0" smtClean="0"/>
              <a:t> Lee, and </a:t>
            </a:r>
            <a:r>
              <a:rPr lang="en-US" sz="1200" dirty="0" err="1" smtClean="0"/>
              <a:t>Yikweon</a:t>
            </a:r>
            <a:r>
              <a:rPr lang="en-US" sz="1200" dirty="0" smtClean="0"/>
              <a:t> Jang. "</a:t>
            </a:r>
            <a:r>
              <a:rPr lang="en-US" sz="1200" dirty="0" err="1" smtClean="0"/>
              <a:t>Macroevolutionary</a:t>
            </a:r>
            <a:r>
              <a:rPr lang="en-US" sz="1200" dirty="0" smtClean="0"/>
              <a:t> patterns in the </a:t>
            </a:r>
            <a:r>
              <a:rPr lang="en-US" sz="1200" dirty="0" err="1" smtClean="0"/>
              <a:t>Aphidini</a:t>
            </a:r>
            <a:r>
              <a:rPr lang="en-US" sz="1200" dirty="0" smtClean="0"/>
              <a:t> aphids (</a:t>
            </a:r>
            <a:r>
              <a:rPr lang="en-US" sz="1200" dirty="0" err="1" smtClean="0"/>
              <a:t>Hemiptera</a:t>
            </a:r>
            <a:r>
              <a:rPr lang="en-US" sz="1200" dirty="0" smtClean="0"/>
              <a:t>: </a:t>
            </a:r>
            <a:r>
              <a:rPr lang="en-US" sz="1200" dirty="0" err="1" smtClean="0"/>
              <a:t>Aphididae</a:t>
            </a:r>
            <a:r>
              <a:rPr lang="en-US" sz="1200" dirty="0" smtClean="0"/>
              <a:t>): diversification, host association, and biogeographic origins." </a:t>
            </a:r>
            <a:r>
              <a:rPr lang="en-US" sz="1200" dirty="0" err="1" smtClean="0"/>
              <a:t>PLoS</a:t>
            </a:r>
            <a:r>
              <a:rPr lang="en-US" sz="1200" dirty="0" smtClean="0"/>
              <a:t> One 6.9 (2011): e24749.</a:t>
            </a:r>
          </a:p>
          <a:p>
            <a:r>
              <a:rPr lang="en-US" sz="1200" dirty="0" err="1" smtClean="0"/>
              <a:t>Schluter</a:t>
            </a:r>
            <a:r>
              <a:rPr lang="en-US" sz="1200" dirty="0" smtClean="0"/>
              <a:t>, </a:t>
            </a:r>
            <a:r>
              <a:rPr lang="en-US" sz="1200" dirty="0" err="1" smtClean="0"/>
              <a:t>Dolph</a:t>
            </a:r>
            <a:r>
              <a:rPr lang="en-US" sz="1200" dirty="0" smtClean="0"/>
              <a:t>. The ecology of adaptive radiation. OUP Oxford, 2000.</a:t>
            </a:r>
          </a:p>
          <a:p>
            <a:r>
              <a:rPr lang="en-US" sz="1200" dirty="0" smtClean="0"/>
              <a:t>Hauser, F. E., </a:t>
            </a:r>
            <a:r>
              <a:rPr lang="en-US" sz="1200" dirty="0" err="1" smtClean="0"/>
              <a:t>Ilves</a:t>
            </a:r>
            <a:r>
              <a:rPr lang="en-US" sz="1200" dirty="0" smtClean="0"/>
              <a:t>, K. L., Schott, R. K., Castiglione, G. M., </a:t>
            </a:r>
            <a:r>
              <a:rPr lang="en-US" sz="1200" dirty="0" err="1" smtClean="0"/>
              <a:t>López-Fernández</a:t>
            </a:r>
            <a:r>
              <a:rPr lang="en-US" sz="1200" dirty="0" smtClean="0"/>
              <a:t>, H., &amp; Chang, B. S. (2017). Accelerated evolution and functional divergence of the dim light visual pigment accompanies cichlid colonization of Central America. Molecular biology and evolution, 34(10), 2650-2664.</a:t>
            </a:r>
          </a:p>
          <a:p>
            <a:r>
              <a:rPr lang="en-US" sz="1200" dirty="0" err="1" smtClean="0"/>
              <a:t>Tehrani</a:t>
            </a:r>
            <a:r>
              <a:rPr lang="en-US" sz="1200" dirty="0" smtClean="0"/>
              <a:t>, </a:t>
            </a:r>
            <a:r>
              <a:rPr lang="en-US" sz="1200" dirty="0" err="1" smtClean="0"/>
              <a:t>Jamshid</a:t>
            </a:r>
            <a:r>
              <a:rPr lang="en-US" sz="1200" dirty="0" smtClean="0"/>
              <a:t> J. "The phylogeny of little red riding hood." </a:t>
            </a:r>
            <a:r>
              <a:rPr lang="en-US" sz="1200" dirty="0" err="1" smtClean="0"/>
              <a:t>PloS</a:t>
            </a:r>
            <a:r>
              <a:rPr lang="en-US" sz="1200" dirty="0" smtClean="0"/>
              <a:t> one 8.11 (2013): e78871.</a:t>
            </a:r>
          </a:p>
          <a:p>
            <a:r>
              <a:rPr lang="en-US" sz="1200" dirty="0" smtClean="0"/>
              <a:t>Gamble, T., </a:t>
            </a:r>
            <a:r>
              <a:rPr lang="en-US" sz="1200" dirty="0" err="1" smtClean="0"/>
              <a:t>Greenbaum</a:t>
            </a:r>
            <a:r>
              <a:rPr lang="en-US" sz="1200" dirty="0" smtClean="0"/>
              <a:t>, E., </a:t>
            </a:r>
            <a:r>
              <a:rPr lang="en-US" sz="1200" dirty="0" err="1" smtClean="0"/>
              <a:t>Jackman</a:t>
            </a:r>
            <a:r>
              <a:rPr lang="en-US" sz="1200" dirty="0" smtClean="0"/>
              <a:t>, T. R., Russell, A. P., &amp; Bauer, A. M. (2012). Repeated origin and loss of adhesive </a:t>
            </a:r>
            <a:r>
              <a:rPr lang="en-US" sz="1200" dirty="0" err="1" smtClean="0"/>
              <a:t>toepads</a:t>
            </a:r>
            <a:r>
              <a:rPr lang="en-US" sz="1200" dirty="0" smtClean="0"/>
              <a:t> in geckos. </a:t>
            </a:r>
            <a:r>
              <a:rPr lang="en-US" sz="1200" dirty="0" err="1" smtClean="0"/>
              <a:t>PLoS</a:t>
            </a:r>
            <a:r>
              <a:rPr lang="en-US" sz="1200" dirty="0" smtClean="0"/>
              <a:t> One, 7(6), e39429.</a:t>
            </a:r>
          </a:p>
          <a:p>
            <a:r>
              <a:rPr lang="en-US" sz="1200" dirty="0" smtClean="0"/>
              <a:t>McCullough, J. M., Moyle, R. G., Smith, B. T., &amp; Andersen, M. J. (2019). A </a:t>
            </a:r>
            <a:r>
              <a:rPr lang="en-US" sz="1200" dirty="0" err="1" smtClean="0"/>
              <a:t>Laurasian</a:t>
            </a:r>
            <a:r>
              <a:rPr lang="en-US" sz="1200" dirty="0" smtClean="0"/>
              <a:t> origin for a </a:t>
            </a:r>
            <a:r>
              <a:rPr lang="en-US" sz="1200" dirty="0" err="1" smtClean="0"/>
              <a:t>pantropical</a:t>
            </a:r>
            <a:r>
              <a:rPr lang="en-US" sz="1200" dirty="0" smtClean="0"/>
              <a:t> bird radiation is supported by genomic and fossil data (Aves: </a:t>
            </a:r>
            <a:r>
              <a:rPr lang="en-US" sz="1200" dirty="0" err="1" smtClean="0"/>
              <a:t>Coraciiformes</a:t>
            </a:r>
            <a:r>
              <a:rPr lang="en-US" sz="1200" dirty="0" smtClean="0"/>
              <a:t>). Proceedings of the Royal Society B, 286(1910), 20190122.</a:t>
            </a:r>
          </a:p>
          <a:p>
            <a:r>
              <a:rPr lang="en-US" sz="1200" dirty="0" smtClean="0"/>
              <a:t>Butler, M. A., &amp; King, A. A. (2004). Phylogenetic comparative analysis: a modeling approach for adaptive evolution. The American Naturalist, 164(6), 683-695.</a:t>
            </a:r>
          </a:p>
          <a:p>
            <a:r>
              <a:rPr lang="en-US" sz="1200" dirty="0" err="1" smtClean="0"/>
              <a:t>Maddison</a:t>
            </a:r>
            <a:r>
              <a:rPr lang="en-US" sz="1200" dirty="0" smtClean="0"/>
              <a:t>, W. P. (2006). Confounding asymmetries in evolutionary diversification and character change. Evolution, 60(8), 1743-1746.</a:t>
            </a:r>
          </a:p>
          <a:p>
            <a:r>
              <a:rPr lang="en-US" sz="1200" dirty="0"/>
              <a:t>Oakley, T. H., and C. W. Cunningham. 2000. Independent contrasts </a:t>
            </a:r>
            <a:r>
              <a:rPr lang="en-US" sz="1200" dirty="0" smtClean="0"/>
              <a:t>succeed where </a:t>
            </a:r>
            <a:r>
              <a:rPr lang="en-US" sz="1200" dirty="0"/>
              <a:t>ancestor reconstruction fails in a </a:t>
            </a:r>
            <a:r>
              <a:rPr lang="en-US" sz="1200" dirty="0" smtClean="0"/>
              <a:t>known bacteriophage phylogeny</a:t>
            </a:r>
            <a:r>
              <a:rPr lang="en-US" sz="1200" dirty="0"/>
              <a:t>. Evolution 54:397-405.</a:t>
            </a:r>
          </a:p>
          <a:p>
            <a:r>
              <a:rPr lang="en-US" sz="1200" dirty="0" err="1"/>
              <a:t>Maddison</a:t>
            </a:r>
            <a:r>
              <a:rPr lang="en-US" sz="1200" dirty="0"/>
              <a:t>, W. P. 1995. Calculating the probability distributions of </a:t>
            </a:r>
            <a:r>
              <a:rPr lang="en-US" sz="1200" dirty="0" smtClean="0"/>
              <a:t>ancestral states </a:t>
            </a:r>
            <a:r>
              <a:rPr lang="en-US" sz="1200" dirty="0"/>
              <a:t>reconstructed by parsimony on phylogenetic trees. </a:t>
            </a:r>
            <a:r>
              <a:rPr lang="en-US" sz="1200" dirty="0" smtClean="0"/>
              <a:t>Syst. </a:t>
            </a:r>
            <a:r>
              <a:rPr lang="mr-IN" sz="1200" dirty="0" smtClean="0"/>
              <a:t>Biol</a:t>
            </a:r>
            <a:r>
              <a:rPr lang="mr-IN" sz="1200" dirty="0"/>
              <a:t>. 44:474-^181.</a:t>
            </a:r>
            <a:endParaRPr lang="en-US" sz="1200" dirty="0"/>
          </a:p>
          <a:p>
            <a:r>
              <a:rPr lang="en-US" sz="1200" dirty="0"/>
              <a:t>Martins, E. P. 1999. Estimation of ancestral states of continuous </a:t>
            </a:r>
            <a:r>
              <a:rPr lang="en-US" sz="1200" dirty="0" err="1"/>
              <a:t>characters</a:t>
            </a:r>
            <a:r>
              <a:rPr lang="en-US" sz="1200" dirty="0" err="1" smtClean="0"/>
              <a:t>:A</a:t>
            </a:r>
            <a:r>
              <a:rPr lang="en-US" sz="1200" dirty="0" smtClean="0"/>
              <a:t> </a:t>
            </a:r>
            <a:r>
              <a:rPr lang="en-US" sz="1200" dirty="0"/>
              <a:t>computer simulation study. Syst. Biol. 48:642-640.</a:t>
            </a:r>
          </a:p>
          <a:p>
            <a:r>
              <a:rPr lang="en-US" sz="1200" dirty="0"/>
              <a:t>Slater GJ, Harmon LJ, Alfaro ME. Integrating fossils with molecular phylogenies improves inference </a:t>
            </a:r>
            <a:r>
              <a:rPr lang="en-US" sz="1200" dirty="0" smtClean="0"/>
              <a:t>of</a:t>
            </a:r>
            <a:r>
              <a:rPr lang="fr-FR" sz="1200" dirty="0" smtClean="0"/>
              <a:t>trait </a:t>
            </a:r>
            <a:r>
              <a:rPr lang="fr-FR" sz="1200" dirty="0" err="1"/>
              <a:t>evolution</a:t>
            </a:r>
            <a:r>
              <a:rPr lang="fr-FR" sz="1200" dirty="0"/>
              <a:t>. Evolution. 2012; 66(12):3931–44.</a:t>
            </a:r>
          </a:p>
          <a:p>
            <a:r>
              <a:rPr lang="en-US" sz="1200" dirty="0"/>
              <a:t>Salisbury, B. A., and J. H. Kim. 2001. Ancestral state estimation </a:t>
            </a:r>
            <a:r>
              <a:rPr lang="en-US" sz="1200" dirty="0" smtClean="0"/>
              <a:t>and taxon </a:t>
            </a:r>
            <a:r>
              <a:rPr lang="en-US" sz="1200" dirty="0"/>
              <a:t>sampling density. Syst. Biol. 50:557-564.</a:t>
            </a:r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  <a:p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167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xlilihood_ancestr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15" y="1690722"/>
            <a:ext cx="6765623" cy="100397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8376" y="44918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Maximum likelihood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6521" y="2862658"/>
            <a:ext cx="8344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Calculating the likelihood of the </a:t>
            </a:r>
            <a:r>
              <a:rPr lang="en-US" dirty="0" err="1" smtClean="0"/>
              <a:t>subtree</a:t>
            </a:r>
            <a:r>
              <a:rPr lang="en-US" dirty="0" smtClean="0"/>
              <a:t> rooted at node</a:t>
            </a:r>
            <a:r>
              <a:rPr lang="en-US" i="1" dirty="0" smtClean="0"/>
              <a:t> x</a:t>
            </a:r>
            <a:r>
              <a:rPr lang="en-US" dirty="0" smtClean="0"/>
              <a:t>, with direct descendants </a:t>
            </a:r>
            <a:r>
              <a:rPr lang="en-US" i="1" dirty="0" smtClean="0"/>
              <a:t>y</a:t>
            </a:r>
            <a:r>
              <a:rPr lang="en-US" dirty="0" smtClean="0"/>
              <a:t> and</a:t>
            </a:r>
            <a:r>
              <a:rPr lang="en-US" i="1" dirty="0" smtClean="0"/>
              <a:t> z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At each node the likelihood of its descendants is summed over all possible ancestral states </a:t>
            </a:r>
            <a:r>
              <a:rPr lang="en-US" i="1" dirty="0" smtClean="0"/>
              <a:t>S</a:t>
            </a:r>
            <a:r>
              <a:rPr lang="en-US" i="1" baseline="-25000" dirty="0" smtClean="0"/>
              <a:t>i</a:t>
            </a:r>
            <a:r>
              <a:rPr lang="en-US" dirty="0" smtClean="0"/>
              <a:t> = character state of the</a:t>
            </a:r>
            <a:r>
              <a:rPr lang="en-US" i="1" dirty="0" smtClean="0"/>
              <a:t> </a:t>
            </a:r>
            <a:r>
              <a:rPr lang="en-US" i="1" dirty="0" err="1" smtClean="0"/>
              <a:t>i</a:t>
            </a:r>
            <a:r>
              <a:rPr lang="en-US" dirty="0" err="1" smtClean="0"/>
              <a:t>-th</a:t>
            </a:r>
            <a:r>
              <a:rPr lang="en-US" dirty="0" smtClean="0"/>
              <a:t> node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T</a:t>
            </a:r>
            <a:r>
              <a:rPr lang="en-US" baseline="-25000" dirty="0" err="1" smtClean="0"/>
              <a:t>ij</a:t>
            </a:r>
            <a:r>
              <a:rPr lang="en-US" baseline="-25000" dirty="0" smtClean="0"/>
              <a:t> </a:t>
            </a:r>
            <a:r>
              <a:rPr lang="en-US" dirty="0" smtClean="0"/>
              <a:t>= branch length (i.e. evolutionary time)</a:t>
            </a:r>
            <a:r>
              <a:rPr lang="en-US" dirty="0"/>
              <a:t> </a:t>
            </a:r>
            <a:r>
              <a:rPr lang="en-US" dirty="0" smtClean="0"/>
              <a:t>between nodes </a:t>
            </a:r>
            <a:r>
              <a:rPr lang="en-US" i="1" dirty="0" err="1" smtClean="0"/>
              <a:t>i</a:t>
            </a:r>
            <a:r>
              <a:rPr lang="en-US" dirty="0" smtClean="0"/>
              <a:t> and </a:t>
            </a:r>
            <a:r>
              <a:rPr lang="en-US" i="1" dirty="0" smtClean="0"/>
              <a:t>j</a:t>
            </a:r>
          </a:p>
          <a:p>
            <a:pPr marL="285750" indent="-285750">
              <a:buFont typeface="Arial"/>
              <a:buChar char="•"/>
            </a:pPr>
            <a:r>
              <a:rPr lang="en-US" b="1" i="0" dirty="0" err="1" smtClean="0">
                <a:latin typeface="Lucida Grande"/>
                <a:ea typeface="Lucida Grande"/>
                <a:cs typeface="Lucida Grande"/>
              </a:rPr>
              <a:t>Ω</a:t>
            </a:r>
            <a:r>
              <a:rPr lang="en-US" dirty="0"/>
              <a:t> </a:t>
            </a:r>
            <a:r>
              <a:rPr lang="en-US" dirty="0" smtClean="0"/>
              <a:t>= set of possible character states</a:t>
            </a:r>
          </a:p>
          <a:p>
            <a:endParaRPr lang="en-US" dirty="0"/>
          </a:p>
          <a:p>
            <a:r>
              <a:rPr lang="en-US" dirty="0" smtClean="0"/>
              <a:t>Resulting tree will possess a set of character states </a:t>
            </a:r>
            <a:r>
              <a:rPr lang="en-US" i="1" dirty="0" err="1" smtClean="0"/>
              <a:t>S</a:t>
            </a:r>
            <a:r>
              <a:rPr lang="en-US" i="1" baseline="-25000" dirty="0" err="1" smtClean="0"/>
              <a:t>x</a:t>
            </a:r>
            <a:r>
              <a:rPr lang="en-US" i="1" dirty="0" smtClean="0"/>
              <a:t> </a:t>
            </a:r>
            <a:r>
              <a:rPr lang="en-US" dirty="0" smtClean="0"/>
              <a:t>for all </a:t>
            </a:r>
            <a:r>
              <a:rPr lang="en-US" i="1" dirty="0" smtClean="0"/>
              <a:t>x</a:t>
            </a:r>
            <a:r>
              <a:rPr lang="en-US" dirty="0" smtClean="0"/>
              <a:t> internal nodes that maximize the likelihood of the observed data for a given tree.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00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6700"/>
            <a:ext cx="7734300" cy="4525963"/>
          </a:xfrm>
        </p:spPr>
        <p:txBody>
          <a:bodyPr>
            <a:normAutofit/>
          </a:bodyPr>
          <a:lstStyle/>
          <a:p>
            <a:pPr marL="571500" indent="-571500">
              <a:buAutoNum type="romanUcPeriod"/>
            </a:pPr>
            <a:r>
              <a:rPr lang="en-US" sz="2800" dirty="0" smtClean="0"/>
              <a:t>Overview of Ancestral </a:t>
            </a:r>
            <a:r>
              <a:rPr lang="en-US" sz="2800" dirty="0"/>
              <a:t>S</a:t>
            </a:r>
            <a:r>
              <a:rPr lang="en-US" sz="2800" dirty="0" smtClean="0"/>
              <a:t>tate </a:t>
            </a:r>
            <a:r>
              <a:rPr lang="en-US" sz="2800" dirty="0"/>
              <a:t>R</a:t>
            </a:r>
            <a:r>
              <a:rPr lang="en-US" sz="2800" dirty="0" smtClean="0"/>
              <a:t>econstruction </a:t>
            </a:r>
          </a:p>
          <a:p>
            <a:pPr marL="571500" indent="-571500">
              <a:buAutoNum type="romanUcPeriod"/>
            </a:pPr>
            <a:r>
              <a:rPr lang="en-US" sz="2800" dirty="0" smtClean="0"/>
              <a:t>Phylogenetic Methods</a:t>
            </a:r>
          </a:p>
          <a:p>
            <a:pPr marL="400050" lvl="1" indent="0">
              <a:buNone/>
            </a:pPr>
            <a:r>
              <a:rPr lang="en-US" dirty="0" smtClean="0"/>
              <a:t>		-Maximum likelihood</a:t>
            </a:r>
          </a:p>
          <a:p>
            <a:pPr marL="400050" lvl="1" indent="0">
              <a:buNone/>
            </a:pPr>
            <a:r>
              <a:rPr lang="en-US" dirty="0" smtClean="0"/>
              <a:t>		-Bayesian Inference</a:t>
            </a:r>
          </a:p>
          <a:p>
            <a:pPr marL="571500" indent="-571500">
              <a:buAutoNum type="romanUcPeriod"/>
            </a:pPr>
            <a:r>
              <a:rPr lang="en-US" sz="2800" dirty="0" smtClean="0"/>
              <a:t>Discrete and Continuous Trait Models</a:t>
            </a:r>
          </a:p>
          <a:p>
            <a:pPr marL="571500" indent="-571500">
              <a:buAutoNum type="romanUcPeriod"/>
            </a:pPr>
            <a:r>
              <a:rPr lang="en-US" sz="2800" dirty="0" smtClean="0"/>
              <a:t>Other Considerations</a:t>
            </a:r>
          </a:p>
          <a:p>
            <a:pPr marL="0" indent="0">
              <a:buNone/>
            </a:pPr>
            <a:r>
              <a:rPr lang="en-US" sz="2800" dirty="0"/>
              <a:t>	</a:t>
            </a:r>
          </a:p>
        </p:txBody>
      </p:sp>
      <p:pic>
        <p:nvPicPr>
          <p:cNvPr id="4" name="Picture 3" descr="Adaptive-radiation-in-beak-size-and-shape-in-the-Darwins-finches-Hereditary-relations_W6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65" y="4235147"/>
            <a:ext cx="3990975" cy="26128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76575" y="6476996"/>
            <a:ext cx="20764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/>
              <a:t>Figure from  </a:t>
            </a:r>
            <a:r>
              <a:rPr lang="en-US" sz="1000" dirty="0" err="1" smtClean="0"/>
              <a:t>Schluter</a:t>
            </a:r>
            <a:r>
              <a:rPr lang="en-US" sz="1000" dirty="0" smtClean="0"/>
              <a:t> 2000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4744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Ancestral State 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522" y="1600201"/>
            <a:ext cx="8686800" cy="1398106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Purpose</a:t>
            </a:r>
            <a:r>
              <a:rPr lang="en-US" sz="2000" dirty="0" smtClean="0"/>
              <a:t> : understand patterns/timing of character evolution across the tree of life </a:t>
            </a:r>
          </a:p>
          <a:p>
            <a:pPr marL="0" indent="0">
              <a:lnSpc>
                <a:spcPct val="60000"/>
              </a:lnSpc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dirty="0" smtClean="0"/>
              <a:t>General approach:  </a:t>
            </a:r>
            <a:r>
              <a:rPr lang="en-US" sz="2000" dirty="0" smtClean="0"/>
              <a:t>taking measured characters from extant individuals/populations and using phylogenetic methods to infer ancestral character states.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600"/>
          <a:stretch/>
        </p:blipFill>
        <p:spPr>
          <a:xfrm>
            <a:off x="5402730" y="2998307"/>
            <a:ext cx="1665851" cy="13802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43059" y="3180052"/>
            <a:ext cx="1843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Rhodopsin protein evolution in New World Cichlids (Hauser et al. 2017))</a:t>
            </a:r>
            <a:endParaRPr lang="en-US" sz="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581" y="4049886"/>
            <a:ext cx="1843741" cy="12805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5522" y="2998306"/>
            <a:ext cx="5900360" cy="30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60000"/>
              </a:lnSpc>
            </a:pPr>
            <a:endParaRPr lang="en-US" dirty="0" smtClean="0"/>
          </a:p>
          <a:p>
            <a:r>
              <a:rPr lang="en-US" b="1" dirty="0" smtClean="0"/>
              <a:t>Character examples:</a:t>
            </a:r>
          </a:p>
          <a:p>
            <a:r>
              <a:rPr lang="en-US" dirty="0" smtClean="0"/>
              <a:t>	1. </a:t>
            </a:r>
            <a:r>
              <a:rPr lang="en-US" b="1" dirty="0" smtClean="0">
                <a:solidFill>
                  <a:srgbClr val="000090"/>
                </a:solidFill>
              </a:rPr>
              <a:t>Molecular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nucleotide/amino acid sequences 	(proteins), genome composition</a:t>
            </a:r>
          </a:p>
          <a:p>
            <a:pPr>
              <a:lnSpc>
                <a:spcPct val="50000"/>
              </a:lnSpc>
            </a:pPr>
            <a:endParaRPr lang="en-US" dirty="0" smtClean="0"/>
          </a:p>
          <a:p>
            <a:pPr>
              <a:lnSpc>
                <a:spcPct val="25000"/>
              </a:lnSpc>
            </a:pPr>
            <a:endParaRPr lang="en-US" dirty="0" smtClean="0"/>
          </a:p>
          <a:p>
            <a:r>
              <a:rPr lang="en-US" dirty="0" smtClean="0"/>
              <a:t>	2. </a:t>
            </a:r>
            <a:r>
              <a:rPr lang="en-US" b="1" dirty="0" smtClean="0">
                <a:solidFill>
                  <a:srgbClr val="000090"/>
                </a:solidFill>
              </a:rPr>
              <a:t>Phenotypic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morphology, coloration, behavior, 	ecology</a:t>
            </a:r>
          </a:p>
          <a:p>
            <a:pPr>
              <a:lnSpc>
                <a:spcPct val="50000"/>
              </a:lnSpc>
            </a:pPr>
            <a:endParaRPr lang="en-US" dirty="0" smtClean="0"/>
          </a:p>
          <a:p>
            <a:pPr>
              <a:lnSpc>
                <a:spcPct val="25000"/>
              </a:lnSpc>
            </a:pPr>
            <a:endParaRPr lang="en-US" dirty="0" smtClean="0"/>
          </a:p>
          <a:p>
            <a:r>
              <a:rPr lang="en-US" dirty="0" smtClean="0"/>
              <a:t>	3. </a:t>
            </a:r>
            <a:r>
              <a:rPr lang="en-US" b="1" dirty="0" err="1" smtClean="0">
                <a:solidFill>
                  <a:srgbClr val="000090"/>
                </a:solidFill>
              </a:rPr>
              <a:t>Phylogeography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ancestral range reconstruction</a:t>
            </a:r>
          </a:p>
          <a:p>
            <a:pPr>
              <a:lnSpc>
                <a:spcPct val="50000"/>
              </a:lnSpc>
            </a:pPr>
            <a:endParaRPr lang="en-US" dirty="0" smtClean="0"/>
          </a:p>
          <a:p>
            <a:pPr>
              <a:lnSpc>
                <a:spcPct val="25000"/>
              </a:lnSpc>
            </a:pPr>
            <a:endParaRPr lang="en-US" dirty="0" smtClean="0"/>
          </a:p>
          <a:p>
            <a:r>
              <a:rPr lang="en-US" dirty="0" smtClean="0"/>
              <a:t>	4. </a:t>
            </a:r>
            <a:r>
              <a:rPr lang="en-US" b="1" dirty="0" smtClean="0">
                <a:solidFill>
                  <a:srgbClr val="000090"/>
                </a:solidFill>
              </a:rPr>
              <a:t>Non-biological</a:t>
            </a:r>
            <a:r>
              <a:rPr lang="en-US" dirty="0" smtClean="0"/>
              <a:t>- ancient languages and cultural 	practices</a:t>
            </a:r>
          </a:p>
        </p:txBody>
      </p:sp>
      <p:pic>
        <p:nvPicPr>
          <p:cNvPr id="11" name="Picture 10" descr="image_1546_2e-Little-Red-Riding-Hoo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41" y="5494772"/>
            <a:ext cx="1703294" cy="12588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235" y="5494772"/>
            <a:ext cx="844831" cy="12588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25882" y="4626895"/>
            <a:ext cx="893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Male weaponry in stag horn beetles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332172" y="6415059"/>
            <a:ext cx="2524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 smtClean="0"/>
              <a:t>Phylogeography</a:t>
            </a:r>
            <a:r>
              <a:rPr lang="en-US" sz="800" dirty="0" smtClean="0"/>
              <a:t> of Little Red Riding Hood folktale (</a:t>
            </a:r>
            <a:r>
              <a:rPr lang="en-US" sz="800" dirty="0" err="1" smtClean="0"/>
              <a:t>Tehrani</a:t>
            </a:r>
            <a:r>
              <a:rPr lang="en-US" sz="800" dirty="0" smtClean="0"/>
              <a:t> 2013)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87506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ournal.pone.0039429.g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63" y="1506518"/>
            <a:ext cx="5011761" cy="513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400" y="247471"/>
            <a:ext cx="2117857" cy="11752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" y="247471"/>
            <a:ext cx="607089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Can ask questions like: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What is the ancestral origin of a character?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How many times has it been gained or lost?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Are character states related to species diversification rates?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300" y="2362200"/>
            <a:ext cx="2654301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Gamble et al. 2012</a:t>
            </a:r>
          </a:p>
          <a:p>
            <a:endParaRPr lang="en-US" dirty="0"/>
          </a:p>
          <a:p>
            <a:r>
              <a:rPr lang="en-US" dirty="0" smtClean="0"/>
              <a:t>-Non-adhesive toe pad is the ancestral state for all geckos</a:t>
            </a:r>
          </a:p>
          <a:p>
            <a:endParaRPr lang="en-US" dirty="0"/>
          </a:p>
          <a:p>
            <a:r>
              <a:rPr lang="en-US" dirty="0" smtClean="0"/>
              <a:t>-Adhesiveness has been gained and lost multiple times</a:t>
            </a:r>
          </a:p>
          <a:p>
            <a:endParaRPr lang="en-US" dirty="0"/>
          </a:p>
          <a:p>
            <a:r>
              <a:rPr lang="en-US" dirty="0" smtClean="0"/>
              <a:t>-No apparent relationship between diversification rates and toe-pad adhesion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23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" y="247471"/>
            <a:ext cx="692005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Can also use ASR to reconstruct the </a:t>
            </a:r>
            <a:r>
              <a:rPr lang="en-US" b="1" dirty="0" err="1" smtClean="0"/>
              <a:t>biogeographical</a:t>
            </a:r>
            <a:r>
              <a:rPr lang="en-US" b="1" dirty="0" smtClean="0"/>
              <a:t> history of a clade: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Geographic origins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Patterns and timing of dispersal events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Species diversification</a:t>
            </a:r>
            <a:endParaRPr lang="en-US" dirty="0"/>
          </a:p>
        </p:txBody>
      </p:sp>
      <p:pic>
        <p:nvPicPr>
          <p:cNvPr id="5" name="Picture 4" descr="4-Figure1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1" y="1727200"/>
            <a:ext cx="4890763" cy="513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54700" y="2198594"/>
            <a:ext cx="2654301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McCullough et al. 2019</a:t>
            </a:r>
          </a:p>
          <a:p>
            <a:endParaRPr lang="en-US" dirty="0"/>
          </a:p>
          <a:p>
            <a:r>
              <a:rPr lang="en-US" dirty="0" smtClean="0"/>
              <a:t>-Major lineages of </a:t>
            </a:r>
            <a:r>
              <a:rPr lang="en-US" dirty="0" err="1" smtClean="0"/>
              <a:t>Coraciiformes</a:t>
            </a:r>
            <a:r>
              <a:rPr lang="en-US" dirty="0" smtClean="0"/>
              <a:t> arose in </a:t>
            </a:r>
            <a:r>
              <a:rPr lang="en-US" dirty="0" err="1" smtClean="0"/>
              <a:t>Laurasia</a:t>
            </a:r>
            <a:r>
              <a:rPr lang="en-US" dirty="0" smtClean="0"/>
              <a:t> ~57 MA followed by independent dispersals to equatorial regions</a:t>
            </a:r>
          </a:p>
          <a:p>
            <a:endParaRPr lang="en-US" dirty="0"/>
          </a:p>
          <a:p>
            <a:r>
              <a:rPr lang="en-US" dirty="0" smtClean="0"/>
              <a:t>-Diversification of genera in the tropics during the Miocene and Pliocene</a:t>
            </a:r>
          </a:p>
        </p:txBody>
      </p:sp>
    </p:spTree>
    <p:extLst>
      <p:ext uri="{BB962C8B-B14F-4D97-AF65-F5344CB8AC3E}">
        <p14:creationId xmlns:p14="http://schemas.microsoft.com/office/powerpoint/2010/main" val="2605577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71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Phylogenetic Methods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1" y="1206953"/>
            <a:ext cx="8229600" cy="52168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 smtClean="0"/>
              <a:t>Phylogenetic methods</a:t>
            </a:r>
            <a:r>
              <a:rPr lang="en-US" sz="2000" dirty="0" smtClean="0"/>
              <a:t> include maximum parsimony (MP), maximum likelihood (ML) and Bayesian Inference (BI) approaches</a:t>
            </a:r>
          </a:p>
          <a:p>
            <a:pPr>
              <a:lnSpc>
                <a:spcPct val="50000"/>
              </a:lnSpc>
            </a:pPr>
            <a:endParaRPr lang="en-US" sz="2000" dirty="0"/>
          </a:p>
          <a:p>
            <a:r>
              <a:rPr lang="en-US" sz="2000" b="1" dirty="0" smtClean="0"/>
              <a:t>Data input </a:t>
            </a:r>
            <a:r>
              <a:rPr lang="en-US" sz="2000" dirty="0" smtClean="0"/>
              <a:t>requirements include </a:t>
            </a:r>
            <a:r>
              <a:rPr lang="en-US" sz="2000" b="1" u="sng" dirty="0" smtClean="0"/>
              <a:t>(1.)</a:t>
            </a:r>
            <a:r>
              <a:rPr lang="en-US" sz="2000" dirty="0" smtClean="0"/>
              <a:t> Observed (extant) character states</a:t>
            </a:r>
            <a:r>
              <a:rPr lang="en-US" sz="2000" b="1" u="sng" dirty="0" smtClean="0"/>
              <a:t> (2.) </a:t>
            </a:r>
            <a:r>
              <a:rPr lang="en-US" sz="2000" dirty="0" smtClean="0"/>
              <a:t>Evolutionary relationships among taxa (phylogeny or nucleotide sequences)</a:t>
            </a:r>
          </a:p>
          <a:p>
            <a:pPr>
              <a:lnSpc>
                <a:spcPct val="50000"/>
              </a:lnSpc>
            </a:pPr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b="1" dirty="0" smtClean="0"/>
              <a:t>MP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Methods will reconstruct a tree with ancestral character states that minimize the total number of character state changes needed to explain the observed (extant) character states at tips</a:t>
            </a:r>
          </a:p>
          <a:p>
            <a:pPr lvl="1">
              <a:lnSpc>
                <a:spcPct val="50000"/>
              </a:lnSpc>
            </a:pP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Commonly used in historical biogeography studies</a:t>
            </a:r>
          </a:p>
          <a:p>
            <a:pPr lvl="1">
              <a:lnSpc>
                <a:spcPct val="50000"/>
              </a:lnSpc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ML/BI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Methods will estimate optimal model given the observed data. Models contain parameters (evolutionary models, tree topology and branch lengths). Parameter values can be assigned </a:t>
            </a:r>
            <a:r>
              <a:rPr lang="en-US" i="1" dirty="0" smtClean="0"/>
              <a:t>a priori</a:t>
            </a:r>
            <a:r>
              <a:rPr lang="en-US" dirty="0" smtClean="0"/>
              <a:t> or estimated.</a:t>
            </a:r>
          </a:p>
          <a:p>
            <a:pPr lvl="1">
              <a:lnSpc>
                <a:spcPct val="50000"/>
              </a:lnSpc>
            </a:pP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Goal of both approaches is to estimate parameter values for the internal (ancestral) node character states</a:t>
            </a:r>
          </a:p>
        </p:txBody>
      </p:sp>
    </p:spTree>
    <p:extLst>
      <p:ext uri="{BB962C8B-B14F-4D97-AF65-F5344CB8AC3E}">
        <p14:creationId xmlns:p14="http://schemas.microsoft.com/office/powerpoint/2010/main" val="3353169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163802" y="6541525"/>
            <a:ext cx="1522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Joy et al. 2016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7341" y="3748561"/>
            <a:ext cx="8633011" cy="28623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ML Goal: </a:t>
            </a:r>
            <a:r>
              <a:rPr lang="en-US" dirty="0" smtClean="0"/>
              <a:t>find the parameter values that maximize the probability of the observed data given the hypothesis (model of evolution and phylogeny)</a:t>
            </a:r>
          </a:p>
          <a:p>
            <a:pPr marL="0" lvl="1"/>
            <a:r>
              <a:rPr lang="en-US" dirty="0"/>
              <a:t>	</a:t>
            </a:r>
            <a:endParaRPr lang="en-US" dirty="0" smtClean="0"/>
          </a:p>
          <a:p>
            <a:pPr marL="0" lvl="1"/>
            <a:r>
              <a:rPr lang="en-US" dirty="0"/>
              <a:t>	</a:t>
            </a:r>
            <a:r>
              <a:rPr lang="en-US" dirty="0" smtClean="0"/>
              <a:t>- ML will recover a ML tree with ancestral character states (point estimate)</a:t>
            </a:r>
          </a:p>
          <a:p>
            <a:pPr marL="0" lvl="1"/>
            <a:endParaRPr lang="en-US" dirty="0"/>
          </a:p>
          <a:p>
            <a:r>
              <a:rPr lang="en-US" b="1" dirty="0" smtClean="0"/>
              <a:t>BI Goal: </a:t>
            </a:r>
            <a:r>
              <a:rPr lang="en-US" dirty="0" smtClean="0"/>
              <a:t>Generate posterior probability distributions of parameters using the likelihood of the observed data to update one’s belief (prior distribution) </a:t>
            </a:r>
          </a:p>
          <a:p>
            <a:endParaRPr lang="en-US" dirty="0" smtClean="0"/>
          </a:p>
          <a:p>
            <a:pPr marL="0" lvl="1"/>
            <a:r>
              <a:rPr lang="en-US" dirty="0"/>
              <a:t>	</a:t>
            </a:r>
            <a:r>
              <a:rPr lang="en-US" dirty="0" smtClean="0"/>
              <a:t>-BI will recover a majority-rule consensus tree based on the posterior probabilities, 	providing a broader assessment of uncertainty in parameter estimates</a:t>
            </a:r>
          </a:p>
        </p:txBody>
      </p:sp>
      <p:pic>
        <p:nvPicPr>
          <p:cNvPr id="17" name="Picture 16" descr="bayestheoreumancestr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698" y="795361"/>
            <a:ext cx="6064250" cy="13863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624" y="1876393"/>
            <a:ext cx="450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 = ancestral character states</a:t>
            </a:r>
          </a:p>
          <a:p>
            <a:r>
              <a:rPr lang="en-US" dirty="0" smtClean="0"/>
              <a:t>D= observed data</a:t>
            </a:r>
          </a:p>
          <a:p>
            <a:r>
              <a:rPr lang="en-US" b="1" i="0" dirty="0" err="1" smtClean="0">
                <a:latin typeface="Lucida Grande"/>
                <a:ea typeface="Lucida Grande"/>
                <a:cs typeface="Lucida Grande"/>
              </a:rPr>
              <a:t>θ</a:t>
            </a:r>
            <a:r>
              <a:rPr lang="en-US" b="1" i="0" dirty="0" smtClean="0">
                <a:latin typeface="Lucida Grande"/>
                <a:ea typeface="Lucida Grande"/>
                <a:cs typeface="Lucida Grande"/>
              </a:rPr>
              <a:t>=</a:t>
            </a:r>
            <a:r>
              <a:rPr lang="en-US" dirty="0" smtClean="0"/>
              <a:t> evolutionary model and phylogenetic tree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195544" y="253619"/>
            <a:ext cx="15557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Likelihood of observed data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81059" y="174812"/>
            <a:ext cx="271929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Prior probability of ancestral states for a given model and tree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83224" y="1714682"/>
            <a:ext cx="26447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of the data for a given model and tree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624" y="576785"/>
            <a:ext cx="235790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Posterior probability of ancestral states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67340" y="2898630"/>
            <a:ext cx="8633011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Equation assumes that model and tree are known, can be modified to estimate model and tree parameter values (topology and branch lengths) in addition to ancestral states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6686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458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Character trait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16" y="908435"/>
            <a:ext cx="8934824" cy="2740212"/>
          </a:xfrm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r>
              <a:rPr lang="en-US" sz="2000" dirty="0" smtClean="0"/>
              <a:t>Various models for estimating ancestral states of </a:t>
            </a:r>
            <a:r>
              <a:rPr lang="en-US" sz="2000" b="1" dirty="0" smtClean="0"/>
              <a:t>discrete</a:t>
            </a:r>
            <a:r>
              <a:rPr lang="en-US" sz="2000" dirty="0" smtClean="0"/>
              <a:t> and </a:t>
            </a:r>
            <a:r>
              <a:rPr lang="en-US" sz="2000" b="1" dirty="0" smtClean="0"/>
              <a:t>continuous</a:t>
            </a:r>
            <a:r>
              <a:rPr lang="en-US" sz="2000" dirty="0" smtClean="0"/>
              <a:t> characters</a:t>
            </a:r>
          </a:p>
          <a:p>
            <a:pPr lvl="1"/>
            <a:r>
              <a:rPr lang="en-US" sz="2000" b="1" dirty="0" smtClean="0">
                <a:solidFill>
                  <a:srgbClr val="000090"/>
                </a:solidFill>
              </a:rPr>
              <a:t>Binary states </a:t>
            </a:r>
            <a:r>
              <a:rPr lang="en-US" sz="2000" dirty="0" smtClean="0"/>
              <a:t>(Presence/absence, nocturnal/diurnal) </a:t>
            </a:r>
          </a:p>
          <a:p>
            <a:pPr lvl="1"/>
            <a:r>
              <a:rPr lang="en-US" sz="2000" b="1" dirty="0" smtClean="0">
                <a:solidFill>
                  <a:srgbClr val="000090"/>
                </a:solidFill>
              </a:rPr>
              <a:t>Multi-states  </a:t>
            </a:r>
            <a:r>
              <a:rPr lang="en-US" sz="2000" dirty="0" smtClean="0"/>
              <a:t>(habitat types, geographic regions)  </a:t>
            </a:r>
          </a:p>
          <a:p>
            <a:pPr marL="457200" lvl="1" indent="0">
              <a:lnSpc>
                <a:spcPct val="50000"/>
              </a:lnSpc>
              <a:buNone/>
            </a:pPr>
            <a:endParaRPr lang="en-US" sz="2000" dirty="0" smtClean="0"/>
          </a:p>
          <a:p>
            <a:r>
              <a:rPr lang="en-US" sz="2000" dirty="0" smtClean="0"/>
              <a:t>All models assume that trait evolution can be modeled as a </a:t>
            </a:r>
            <a:r>
              <a:rPr lang="en-US" sz="2000" b="1" dirty="0" smtClean="0"/>
              <a:t>stochastic process</a:t>
            </a:r>
          </a:p>
          <a:p>
            <a:pPr lvl="1"/>
            <a:r>
              <a:rPr lang="en-US" sz="2000" dirty="0" smtClean="0"/>
              <a:t> Discrete trait evolution is modeled by a </a:t>
            </a:r>
            <a:r>
              <a:rPr lang="en-US" sz="2000" b="1" dirty="0" smtClean="0">
                <a:solidFill>
                  <a:srgbClr val="000090"/>
                </a:solidFill>
              </a:rPr>
              <a:t>Markov chain process (“random walk”)</a:t>
            </a:r>
          </a:p>
          <a:p>
            <a:pPr lvl="1"/>
            <a:r>
              <a:rPr lang="en-US" sz="2000" dirty="0" smtClean="0"/>
              <a:t>Continuous trait evolution is modeled by </a:t>
            </a:r>
            <a:r>
              <a:rPr lang="en-US" sz="2000" b="1" dirty="0" smtClean="0">
                <a:solidFill>
                  <a:srgbClr val="000090"/>
                </a:solidFill>
              </a:rPr>
              <a:t>Brownian motion or Ornstein-</a:t>
            </a:r>
            <a:r>
              <a:rPr lang="en-US" sz="2000" b="1" dirty="0" err="1" smtClean="0">
                <a:solidFill>
                  <a:srgbClr val="000090"/>
                </a:solidFill>
              </a:rPr>
              <a:t>Uhlenbeck</a:t>
            </a:r>
            <a:r>
              <a:rPr lang="en-US" sz="2000" b="1" dirty="0" smtClean="0">
                <a:solidFill>
                  <a:srgbClr val="000090"/>
                </a:solidFill>
              </a:rPr>
              <a:t> processes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937" y="4119292"/>
            <a:ext cx="2503298" cy="23607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837" y="4138705"/>
            <a:ext cx="2503298" cy="2360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373126" y="6488354"/>
            <a:ext cx="20764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/>
              <a:t>Butler and King 2004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3929528" y="6527053"/>
            <a:ext cx="1226389" cy="3231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rgbClr val="FFFFFF"/>
                </a:solidFill>
              </a:rPr>
              <a:t>X</a:t>
            </a:r>
            <a:r>
              <a:rPr lang="en-US" sz="1500" dirty="0" smtClean="0">
                <a:solidFill>
                  <a:srgbClr val="FFFFFF"/>
                </a:solidFill>
              </a:rPr>
              <a:t> axis = Time</a:t>
            </a: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823" y="4119292"/>
            <a:ext cx="1986055" cy="3231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dirty="0" smtClean="0">
                <a:solidFill>
                  <a:schemeClr val="bg1"/>
                </a:solidFill>
              </a:rPr>
              <a:t>Y axis = Trait value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0052" y="3753234"/>
            <a:ext cx="2076450" cy="323165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500" b="1" dirty="0" smtClean="0"/>
              <a:t>Brownian Motion</a:t>
            </a:r>
            <a:endParaRPr lang="en-US" sz="1500" b="1" dirty="0"/>
          </a:p>
        </p:txBody>
      </p:sp>
      <p:sp>
        <p:nvSpPr>
          <p:cNvPr id="11" name="Rectangle 10"/>
          <p:cNvSpPr/>
          <p:nvPr/>
        </p:nvSpPr>
        <p:spPr>
          <a:xfrm>
            <a:off x="4826749" y="3753234"/>
            <a:ext cx="2076450" cy="3231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500" b="1" dirty="0" err="1" smtClean="0"/>
              <a:t>Orstein-Uhlenbeck</a:t>
            </a:r>
            <a:endParaRPr lang="en-US" sz="1500" b="1" dirty="0"/>
          </a:p>
        </p:txBody>
      </p:sp>
      <p:sp>
        <p:nvSpPr>
          <p:cNvPr id="12" name="Rectangle 11"/>
          <p:cNvSpPr/>
          <p:nvPr/>
        </p:nvSpPr>
        <p:spPr>
          <a:xfrm>
            <a:off x="89646" y="4598402"/>
            <a:ext cx="1926291" cy="1631216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“Random walk” </a:t>
            </a:r>
            <a:endParaRPr lang="en-US" sz="14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latin typeface="+mj-lt"/>
              </a:rPr>
              <a:t>Drift (</a:t>
            </a:r>
            <a:r>
              <a:rPr lang="el-GR" sz="1600" b="1" dirty="0" smtClean="0">
                <a:latin typeface="+mj-lt"/>
              </a:rPr>
              <a:t>σ</a:t>
            </a:r>
            <a:r>
              <a:rPr lang="en-US" sz="1400" dirty="0" smtClean="0">
                <a:latin typeface="+mj-lt"/>
              </a:rPr>
              <a:t> ) can be weak (l) or strong (r)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latin typeface="+mj-lt"/>
              </a:rPr>
              <a:t>Overall </a:t>
            </a:r>
            <a:r>
              <a:rPr lang="en-US" sz="1400" dirty="0" smtClean="0"/>
              <a:t>change from starting value is zero</a:t>
            </a:r>
            <a:endParaRPr lang="en-US" sz="1400" dirty="0" smtClean="0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398289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093825" y="4932687"/>
            <a:ext cx="30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/>
              <a:t>σ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171105" y="4442457"/>
            <a:ext cx="1926291" cy="19389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/>
              <a:t>“</a:t>
            </a:r>
            <a:r>
              <a:rPr lang="en-US" sz="1400" dirty="0" err="1"/>
              <a:t>Rubberband</a:t>
            </a:r>
            <a:r>
              <a:rPr lang="en-US" sz="1400" dirty="0"/>
              <a:t>” </a:t>
            </a:r>
            <a:endParaRPr lang="en-US" sz="1400" dirty="0" smtClean="0"/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Additional optimal value parameter </a:t>
            </a:r>
            <a:r>
              <a:rPr lang="en-US" sz="1200" dirty="0" smtClean="0"/>
              <a:t>(</a:t>
            </a:r>
            <a:r>
              <a:rPr lang="en-US" sz="1200" b="1" i="0" dirty="0" err="1" smtClean="0">
                <a:latin typeface="Lucida Grande"/>
                <a:ea typeface="Lucida Grande"/>
                <a:cs typeface="Lucida Grande"/>
              </a:rPr>
              <a:t>θ</a:t>
            </a:r>
            <a:r>
              <a:rPr lang="en-US" sz="1200" b="1" i="0" dirty="0" smtClean="0">
                <a:latin typeface="Lucida Grande"/>
                <a:ea typeface="Lucida Grande"/>
                <a:cs typeface="Lucida Grande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smtClean="0">
                <a:latin typeface="Lucida Grande"/>
                <a:ea typeface="Lucida Grande"/>
                <a:cs typeface="Lucida Grande"/>
              </a:rPr>
              <a:t>Stronger pull towards </a:t>
            </a:r>
            <a:r>
              <a:rPr lang="en-US" sz="1200" b="1" i="0" dirty="0" err="1" smtClean="0">
                <a:latin typeface="Lucida Grande"/>
                <a:ea typeface="Lucida Grande"/>
                <a:cs typeface="Lucida Grande"/>
              </a:rPr>
              <a:t>θ</a:t>
            </a:r>
            <a:r>
              <a:rPr lang="en-US" sz="1200" b="1" dirty="0">
                <a:latin typeface="Lucida Grande"/>
                <a:ea typeface="Lucida Grande"/>
                <a:cs typeface="Lucida Grande"/>
              </a:rPr>
              <a:t> </a:t>
            </a:r>
            <a:r>
              <a:rPr lang="en-US" sz="1200" dirty="0" smtClean="0">
                <a:latin typeface="Lucida Grande"/>
                <a:ea typeface="Lucida Grande"/>
                <a:cs typeface="Lucida Grande"/>
              </a:rPr>
              <a:t>the further it strays</a:t>
            </a:r>
            <a:r>
              <a:rPr lang="en-US" sz="1200" i="0" dirty="0" smtClean="0">
                <a:latin typeface="Lucida Grande"/>
                <a:ea typeface="Lucida Grande"/>
                <a:cs typeface="Lucida Grande"/>
              </a:rPr>
              <a:t> from it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latin typeface="+mj-lt"/>
              </a:rPr>
              <a:t>Ideal if trait is under stabilizing selection</a:t>
            </a:r>
          </a:p>
        </p:txBody>
      </p:sp>
    </p:spTree>
    <p:extLst>
      <p:ext uri="{BB962C8B-B14F-4D97-AF65-F5344CB8AC3E}">
        <p14:creationId xmlns:p14="http://schemas.microsoft.com/office/powerpoint/2010/main" val="172243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hulut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" r="8016"/>
          <a:stretch/>
        </p:blipFill>
        <p:spPr>
          <a:xfrm>
            <a:off x="183681" y="207403"/>
            <a:ext cx="5931647" cy="7281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3680" y="1084309"/>
            <a:ext cx="8830235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en-US" dirty="0" smtClean="0"/>
              <a:t>Classic paper comparing MP and ML approaches </a:t>
            </a:r>
            <a:r>
              <a:rPr lang="en-US" dirty="0"/>
              <a:t>to </a:t>
            </a:r>
            <a:r>
              <a:rPr lang="en-US" dirty="0" smtClean="0"/>
              <a:t>ASR of discrete </a:t>
            </a:r>
            <a:r>
              <a:rPr lang="en-US" dirty="0"/>
              <a:t>and continuous characters in model adaptive radiation systems using </a:t>
            </a:r>
            <a:r>
              <a:rPr lang="en-US" dirty="0" smtClean="0"/>
              <a:t>MC and BM models.</a:t>
            </a:r>
          </a:p>
          <a:p>
            <a:pPr marL="285750" lvl="0" indent="-285750">
              <a:buFont typeface="Arial"/>
              <a:buChar char="•"/>
            </a:pPr>
            <a:r>
              <a:rPr lang="en-US" dirty="0" smtClean="0"/>
              <a:t>Systems included diet in Darwin’s finches, gall wasps, swordtails, and </a:t>
            </a:r>
            <a:r>
              <a:rPr lang="en-US" i="1" dirty="0" err="1" smtClean="0"/>
              <a:t>Anolis</a:t>
            </a:r>
            <a:r>
              <a:rPr lang="en-US" dirty="0" smtClean="0"/>
              <a:t> lizards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23092"/>
            <a:ext cx="5686940" cy="25310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3681" y="2181411"/>
            <a:ext cx="624102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Darwin’s Finches example: three diet categories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Results indicate that there have been 2-3 major dietary shifts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ML ancestral states vary depending on whether transition </a:t>
            </a:r>
          </a:p>
          <a:p>
            <a:r>
              <a:rPr lang="en-US" dirty="0"/>
              <a:t>r</a:t>
            </a:r>
            <a:r>
              <a:rPr lang="en-US" dirty="0" smtClean="0"/>
              <a:t>ates (q) are equal (b) or allowed to vary (c)</a:t>
            </a:r>
            <a:r>
              <a:rPr lang="en-US" dirty="0"/>
              <a:t> </a:t>
            </a:r>
            <a:r>
              <a:rPr lang="en-US" dirty="0" smtClean="0"/>
              <a:t>between states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Ancestral diet is either insectivore or </a:t>
            </a:r>
            <a:r>
              <a:rPr lang="en-US" dirty="0" err="1" smtClean="0"/>
              <a:t>folivore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645241" y="4449048"/>
            <a:ext cx="344338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Other take homes:</a:t>
            </a:r>
          </a:p>
          <a:p>
            <a:r>
              <a:rPr lang="en-US" dirty="0" smtClean="0"/>
              <a:t>1. ML and MP perform similarly if state changes are rare </a:t>
            </a:r>
          </a:p>
          <a:p>
            <a:r>
              <a:rPr lang="en-US" dirty="0" smtClean="0"/>
              <a:t>1. Uncertainty increases as changes become more frequent and transition rates are allowed to vary--- quantifying uncertainty requires a model of evolution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327" y="2063384"/>
            <a:ext cx="2390588" cy="23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50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4020</TotalTime>
  <Words>2605</Words>
  <Application>Microsoft Macintosh PowerPoint</Application>
  <PresentationFormat>On-screen Show (4:3)</PresentationFormat>
  <Paragraphs>237</Paragraphs>
  <Slides>14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Ancestral State Reconstruction of discrete and continuous traits  </vt:lpstr>
      <vt:lpstr>Outline</vt:lpstr>
      <vt:lpstr>Ancestral State Reconstruction</vt:lpstr>
      <vt:lpstr>PowerPoint Presentation</vt:lpstr>
      <vt:lpstr>PowerPoint Presentation</vt:lpstr>
      <vt:lpstr>Phylogenetic Methods</vt:lpstr>
      <vt:lpstr>PowerPoint Presentation</vt:lpstr>
      <vt:lpstr>Character trait models</vt:lpstr>
      <vt:lpstr>PowerPoint Presentation</vt:lpstr>
      <vt:lpstr>PowerPoint Presentation</vt:lpstr>
      <vt:lpstr>Other considerations</vt:lpstr>
      <vt:lpstr>PowerPoint Presentation</vt:lpstr>
      <vt:lpstr>Figure references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Ancestral State Reconstruction of discrete and continuous traits  </dc:title>
  <dc:creator>J C</dc:creator>
  <cp:lastModifiedBy>J C</cp:lastModifiedBy>
  <cp:revision>153</cp:revision>
  <dcterms:created xsi:type="dcterms:W3CDTF">2019-11-04T22:49:29Z</dcterms:created>
  <dcterms:modified xsi:type="dcterms:W3CDTF">2019-11-11T03:29:33Z</dcterms:modified>
</cp:coreProperties>
</file>